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7" r:id="rId3"/>
    <p:sldId id="261" r:id="rId4"/>
    <p:sldId id="263" r:id="rId5"/>
    <p:sldId id="289" r:id="rId6"/>
    <p:sldId id="296" r:id="rId7"/>
    <p:sldId id="265" r:id="rId8"/>
    <p:sldId id="292" r:id="rId9"/>
    <p:sldId id="267" r:id="rId10"/>
    <p:sldId id="269" r:id="rId11"/>
    <p:sldId id="270" r:id="rId12"/>
    <p:sldId id="271" r:id="rId13"/>
    <p:sldId id="288" r:id="rId14"/>
    <p:sldId id="285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E92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182" autoAdjust="0"/>
    <p:restoredTop sz="94660"/>
  </p:normalViewPr>
  <p:slideViewPr>
    <p:cSldViewPr snapToGrid="0">
      <p:cViewPr>
        <p:scale>
          <a:sx n="73" d="100"/>
          <a:sy n="73" d="100"/>
        </p:scale>
        <p:origin x="-396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3B4F8-29D6-4768-B5F1-5B6741CE8DFF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38B2-80A5-45F8-8090-F2467324AB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821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29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02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0545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FCB0-9E2B-4BBC-9492-3D9128E70F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532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FA36-57E9-4F1D-8EA4-23CF70D112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908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DBB97-AB41-415D-A4CD-8429B9A51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975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FE8F9-87E8-4D45-A927-AF97795AB5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67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36FA6-6B2D-40CC-BBEC-5B7717E5BE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897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D92D-CDAD-476C-BC44-4C07AC382F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565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7BC3-C430-4CA5-A16B-5F8B8CCAFD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547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2A56A-450A-4CBE-9BF5-D913A05D3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89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114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5B769-5C71-46F7-B796-661DEA2DC2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660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2DD17-4CF7-4E3F-B45F-146CA5B5C6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43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A6F6F-88FC-4CBD-9612-2B01BCA786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14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45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773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96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55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37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33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19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02CF-3174-40E6-A51F-4592D70017F9}" type="datetimeFigureOut">
              <a:rPr lang="en-US" smtClean="0"/>
              <a:pPr/>
              <a:t>19/02/2021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FA5A-3110-46BE-B6AB-DD223ABB3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2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2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74313B-7922-46AA-93B3-CE32C74E7D5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7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microsoft.com/office/2007/relationships/media" Target="../media/media10.wav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microsoft.com/office/2007/relationships/media" Target="../media/media11.wav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microsoft.com/office/2007/relationships/media" Target="../media/media12.wav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microsoft.com/office/2007/relationships/media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4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3" Type="http://schemas.openxmlformats.org/officeDocument/2006/relationships/video" Target="NULL" TargetMode="Externa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microsoft.com/office/2007/relationships/media" Target="../media/media3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microsoft.com/office/2007/relationships/media" Target="../media/media6.wav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1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microsoft.com/office/2007/relationships/media" Target="../media/media8.wa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video" Target="NULL" TargetMode="External"/><Relationship Id="rId7" Type="http://schemas.openxmlformats.org/officeDocument/2006/relationships/oleObject" Target="../embeddings/oleObject5.bin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2030241" y="381000"/>
            <a:ext cx="749756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kern="0" dirty="0" err="1">
                <a:latin typeface="Times New Rioman"/>
              </a:rPr>
              <a:t>Trường</a:t>
            </a:r>
            <a:r>
              <a:rPr lang="en-GB" sz="4000" b="1" kern="0" dirty="0">
                <a:latin typeface="Times New Rioman"/>
              </a:rPr>
              <a:t> </a:t>
            </a:r>
            <a:r>
              <a:rPr lang="en-GB" sz="4000" b="1" kern="0" dirty="0" err="1">
                <a:latin typeface="Times New Rioman"/>
              </a:rPr>
              <a:t>Tiểu</a:t>
            </a:r>
            <a:r>
              <a:rPr lang="en-GB" sz="4000" b="1" kern="0" dirty="0">
                <a:latin typeface="Times New Rioman"/>
              </a:rPr>
              <a:t> </a:t>
            </a:r>
            <a:r>
              <a:rPr lang="en-GB" sz="4000" b="1" kern="0" dirty="0" err="1">
                <a:latin typeface="Times New Rioman"/>
              </a:rPr>
              <a:t>học</a:t>
            </a:r>
            <a:r>
              <a:rPr lang="en-GB" sz="4000" b="1" kern="0">
                <a:latin typeface="Times New Rioman"/>
              </a:rPr>
              <a:t> </a:t>
            </a:r>
            <a:r>
              <a:rPr lang="en-GB" sz="4000" b="1" kern="0" smtClean="0">
                <a:latin typeface="Times New Rioman"/>
              </a:rPr>
              <a:t>LÊ VĂN THẾ</a:t>
            </a:r>
            <a:endParaRPr lang="en-GB" sz="4000" b="1" kern="0" dirty="0">
              <a:latin typeface="Times New Ri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kern="0" dirty="0" err="1"/>
              <a:t>Khối</a:t>
            </a:r>
            <a:r>
              <a:rPr lang="en-GB" sz="4400" b="1" kern="0" dirty="0"/>
              <a:t> 4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353153" y="36385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6666FF"/>
                </a:solidFill>
                <a:latin typeface="Verdana" pitchFamily="34" charset="0"/>
              </a:rPr>
              <a:t>       </a:t>
            </a:r>
            <a:r>
              <a:rPr lang="en-US" sz="3200" b="1">
                <a:solidFill>
                  <a:srgbClr val="6666FF"/>
                </a:solidFill>
                <a:cs typeface="Times New Roman" pitchFamily="18" charset="0"/>
              </a:rPr>
              <a:t>MÔN TOÁN </a:t>
            </a:r>
          </a:p>
        </p:txBody>
      </p:sp>
      <p:sp>
        <p:nvSpPr>
          <p:cNvPr id="9220" name="Text Box 161"/>
          <p:cNvSpPr txBox="1">
            <a:spLocks noChangeArrowheads="1"/>
          </p:cNvSpPr>
          <p:nvPr/>
        </p:nvSpPr>
        <p:spPr bwMode="auto">
          <a:xfrm>
            <a:off x="1778000" y="4584701"/>
            <a:ext cx="9350376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800" b="1" dirty="0">
                <a:solidFill>
                  <a:srgbClr val="FF3300"/>
                </a:solidFill>
              </a:rPr>
              <a:t> </a:t>
            </a:r>
            <a:r>
              <a:rPr lang="en-US" sz="3800" b="1" dirty="0" err="1"/>
              <a:t>Bài</a:t>
            </a:r>
            <a:r>
              <a:rPr lang="en-US" sz="3800" b="1" dirty="0"/>
              <a:t>:</a:t>
            </a:r>
            <a:r>
              <a:rPr lang="en-US" sz="3800" b="1" dirty="0">
                <a:solidFill>
                  <a:srgbClr val="FF3300"/>
                </a:solidFill>
              </a:rPr>
              <a:t> </a:t>
            </a:r>
            <a:r>
              <a:rPr lang="en-US" sz="4000" b="1" dirty="0">
                <a:solidFill>
                  <a:srgbClr val="FF3300"/>
                </a:solidFill>
              </a:rPr>
              <a:t>PHÉP </a:t>
            </a:r>
            <a:r>
              <a:rPr lang="en-US" sz="4000" b="1" dirty="0" smtClean="0">
                <a:solidFill>
                  <a:srgbClr val="FF3300"/>
                </a:solidFill>
              </a:rPr>
              <a:t>TRỪ </a:t>
            </a:r>
            <a:r>
              <a:rPr lang="en-US" sz="4000" b="1" dirty="0">
                <a:solidFill>
                  <a:srgbClr val="FF3300"/>
                </a:solidFill>
              </a:rPr>
              <a:t>PHÂN SỐ (</a:t>
            </a:r>
            <a:r>
              <a:rPr lang="en-US" sz="4000" b="1" dirty="0" err="1">
                <a:solidFill>
                  <a:srgbClr val="FF3300"/>
                </a:solidFill>
              </a:rPr>
              <a:t>tt</a:t>
            </a:r>
            <a:r>
              <a:rPr lang="en-US" sz="4000" b="1" dirty="0">
                <a:solidFill>
                  <a:srgbClr val="FF3300"/>
                </a:solidFill>
              </a:rPr>
              <a:t>)</a:t>
            </a:r>
          </a:p>
          <a:p>
            <a:pPr eaLnBrk="1" hangingPunct="1"/>
            <a:r>
              <a:rPr lang="en-US" sz="3800" b="1" dirty="0">
                <a:solidFill>
                  <a:srgbClr val="FF3300"/>
                </a:solidFill>
              </a:rPr>
              <a:t>                    </a:t>
            </a:r>
            <a:r>
              <a:rPr lang="en-US" sz="3800" b="1" dirty="0"/>
              <a:t>( </a:t>
            </a:r>
            <a:r>
              <a:rPr lang="en-US" sz="3800" b="1" dirty="0" err="1"/>
              <a:t>Trang</a:t>
            </a:r>
            <a:r>
              <a:rPr lang="en-US" sz="3800" b="1" dirty="0"/>
              <a:t> </a:t>
            </a:r>
            <a:r>
              <a:rPr lang="en-US" sz="3800" b="1" dirty="0" smtClean="0"/>
              <a:t>130 </a:t>
            </a:r>
            <a:r>
              <a:rPr lang="en-US" sz="3800" b="1" dirty="0"/>
              <a:t>) </a:t>
            </a:r>
          </a:p>
        </p:txBody>
      </p:sp>
      <p:sp>
        <p:nvSpPr>
          <p:cNvPr id="9221" name="Text Box 3"/>
          <p:cNvSpPr txBox="1">
            <a:spLocks noChangeArrowheads="1"/>
          </p:cNvSpPr>
          <p:nvPr/>
        </p:nvSpPr>
        <p:spPr bwMode="auto">
          <a:xfrm>
            <a:off x="465667" y="1981201"/>
            <a:ext cx="10262306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6666FF"/>
                </a:solidFill>
                <a:latin typeface="Verdana" pitchFamily="34" charset="0"/>
              </a:rPr>
              <a:t>     </a:t>
            </a:r>
            <a:r>
              <a:rPr lang="en-US" sz="3200" b="1" dirty="0">
                <a:cs typeface="Times New Roman" pitchFamily="18" charset="0"/>
              </a:rPr>
              <a:t>TUẦN </a:t>
            </a:r>
            <a:r>
              <a:rPr lang="en-US" sz="3200" b="1" dirty="0" smtClean="0">
                <a:cs typeface="Times New Roman" pitchFamily="18" charset="0"/>
              </a:rPr>
              <a:t>24       </a:t>
            </a:r>
            <a:endParaRPr lang="en-US" sz="3200" b="1" dirty="0"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cs typeface="Times New Roman" pitchFamily="18" charset="0"/>
              </a:rPr>
              <a:t>    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348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210"/>
    </mc:Choice>
    <mc:Fallback>
      <p:transition spd="slow" advTm="1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7630" y="620746"/>
            <a:ext cx="49018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1685738" y="1840769"/>
                <a:ext cx="212186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38" y="1840769"/>
                <a:ext cx="2121863" cy="925190"/>
              </a:xfrm>
              <a:prstGeom prst="rect">
                <a:avLst/>
              </a:prstGeom>
              <a:blipFill rotWithShape="1">
                <a:blip r:embed="rId3"/>
                <a:stretch>
                  <a:fillRect r="-13793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6668780" y="1840769"/>
                <a:ext cx="2207784" cy="1017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780" y="1840769"/>
                <a:ext cx="2207784" cy="1017523"/>
              </a:xfrm>
              <a:prstGeom prst="rect">
                <a:avLst/>
              </a:prstGeom>
              <a:blipFill rotWithShape="1">
                <a:blip r:embed="rId4"/>
                <a:stretch>
                  <a:fillRect r="-9116" b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tangle 9"/>
              <p:cNvSpPr/>
              <p:nvPr/>
            </p:nvSpPr>
            <p:spPr>
              <a:xfrm>
                <a:off x="1685738" y="3892186"/>
                <a:ext cx="2269467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38" y="3892186"/>
                <a:ext cx="2269467" cy="1014317"/>
              </a:xfrm>
              <a:prstGeom prst="rect">
                <a:avLst/>
              </a:prstGeom>
              <a:blipFill rotWithShape="1">
                <a:blip r:embed="rId5"/>
                <a:stretch>
                  <a:fillRect r="-8871" b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/>
              <p:cNvSpPr txBox="1"/>
              <p:nvPr/>
            </p:nvSpPr>
            <p:spPr>
              <a:xfrm>
                <a:off x="6938948" y="3892186"/>
                <a:ext cx="204312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948" y="3892186"/>
                <a:ext cx="2043123" cy="925190"/>
              </a:xfrm>
              <a:prstGeom prst="rect">
                <a:avLst/>
              </a:prstGeom>
              <a:blipFill rotWithShape="1">
                <a:blip r:embed="rId6"/>
                <a:stretch>
                  <a:fillRect r="-14627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229758"/>
      </p:ext>
    </p:extLst>
  </p:cSld>
  <p:clrMapOvr>
    <a:masterClrMapping/>
  </p:clrMapOvr>
  <p:transition spd="slow" advTm="2326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animBg="1"/>
      <p:bldP spid="6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0634" y="1248434"/>
            <a:ext cx="4293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 </a:t>
            </a:r>
            <a:r>
              <a:rPr lang="en-US" sz="2800" dirty="0" err="1" smtClean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2E923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2E923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9515" y="1967140"/>
            <a:ext cx="581281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3646503" y="2750479"/>
                <a:ext cx="4736040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503" y="2750479"/>
                <a:ext cx="4736040" cy="809452"/>
              </a:xfrm>
              <a:prstGeom prst="rect">
                <a:avLst/>
              </a:prstGeom>
              <a:blipFill rotWithShape="1">
                <a:blip r:embed="rId4"/>
                <a:stretch>
                  <a:fillRect r="-3604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1869515" y="214129"/>
                <a:ext cx="212186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515" y="214129"/>
                <a:ext cx="2121863" cy="925190"/>
              </a:xfrm>
              <a:prstGeom prst="rect">
                <a:avLst/>
              </a:prstGeom>
              <a:blipFill rotWithShape="1">
                <a:blip r:embed="rId5"/>
                <a:stretch>
                  <a:fillRect r="-13793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760634" y="3856433"/>
            <a:ext cx="553228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3736655" y="4613026"/>
                <a:ext cx="413972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</m:den>
                      </m:f>
                    </m:oMath>
                  </m:oMathPara>
                </a14:m>
                <a:endParaRPr lang="en-US" sz="2800" dirty="0">
                  <a:ln>
                    <a:noFill/>
                  </a:ln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655" y="4613026"/>
                <a:ext cx="4139723" cy="818237"/>
              </a:xfrm>
              <a:prstGeom prst="rect">
                <a:avLst/>
              </a:prstGeom>
              <a:blipFill rotWithShape="1">
                <a:blip r:embed="rId6"/>
                <a:stretch>
                  <a:fillRect r="-5007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57629650"/>
      </p:ext>
    </p:extLst>
  </p:cSld>
  <p:clrMapOvr>
    <a:masterClrMapping/>
  </p:clrMapOvr>
  <p:transition advTm="6767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845" y="714531"/>
            <a:ext cx="5992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2720514" y="1566290"/>
                <a:ext cx="5739585" cy="1133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514" y="1566290"/>
                <a:ext cx="5739585" cy="1133067"/>
              </a:xfrm>
              <a:prstGeom prst="rect">
                <a:avLst/>
              </a:prstGeom>
              <a:blipFill rotWithShape="1">
                <a:blip r:embed="rId4"/>
                <a:stretch>
                  <a:fillRect r="-3928"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tangle 8"/>
              <p:cNvSpPr/>
              <p:nvPr/>
            </p:nvSpPr>
            <p:spPr>
              <a:xfrm>
                <a:off x="2722115" y="3073212"/>
                <a:ext cx="5808257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115" y="3073212"/>
                <a:ext cx="5808257" cy="1129476"/>
              </a:xfrm>
              <a:prstGeom prst="rect">
                <a:avLst/>
              </a:prstGeom>
              <a:blipFill rotWithShape="1">
                <a:blip r:embed="rId5"/>
                <a:stretch>
                  <a:fillRect r="-3887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/>
              <p:cNvSpPr txBox="1"/>
              <p:nvPr/>
            </p:nvSpPr>
            <p:spPr>
              <a:xfrm>
                <a:off x="2829676" y="4563528"/>
                <a:ext cx="5578707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676" y="4563528"/>
                <a:ext cx="5578707" cy="1040734"/>
              </a:xfrm>
              <a:prstGeom prst="rect">
                <a:avLst/>
              </a:prstGeom>
              <a:blipFill rotWithShape="1">
                <a:blip r:embed="rId6"/>
                <a:stretch>
                  <a:fillRect r="-568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9392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850"/>
    </mc:Choice>
    <mc:Fallback>
      <p:transition spd="slow" advTm="2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863" y="507029"/>
            <a:ext cx="10117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3: Trong một công viên có      diện tích đã trồng hoa và cây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đó có       diện tích của công viên đã trồng. Hỏi diện tích để trồng  cây xanh là bao nhiêu phần diện tích của công viên?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5491637" y="248835"/>
                <a:ext cx="498855" cy="89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637" y="248835"/>
                <a:ext cx="498855" cy="899542"/>
              </a:xfrm>
              <a:prstGeom prst="rect">
                <a:avLst/>
              </a:prstGeom>
              <a:blipFill rotWithShape="1">
                <a:blip r:embed="rId4"/>
                <a:stretch>
                  <a:fillRect r="-32927"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972019" y="883329"/>
                <a:ext cx="498855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019" y="883329"/>
                <a:ext cx="498855" cy="901785"/>
              </a:xfrm>
              <a:prstGeom prst="rect">
                <a:avLst/>
              </a:prstGeom>
              <a:blipFill rotWithShape="1">
                <a:blip r:embed="rId5"/>
                <a:stretch>
                  <a:fillRect r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03674" y="2790762"/>
            <a:ext cx="57868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latin typeface="Times New Roman" pitchFamily="18" charset="0"/>
                <a:cs typeface="Times New Roman" pitchFamily="18" charset="0"/>
              </a:rPr>
              <a:t>Tóm tắt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Hoa và cây xanh: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Hoa                    :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Cây xanh            : ......diện tích?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211183" y="3364848"/>
                <a:ext cx="377026" cy="61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183" y="3364848"/>
                <a:ext cx="377026" cy="611771"/>
              </a:xfrm>
              <a:prstGeom prst="rect">
                <a:avLst/>
              </a:prstGeom>
              <a:blipFill rotWithShape="1">
                <a:blip r:embed="rId6"/>
                <a:stretch>
                  <a:fillRect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/>
              <p:cNvSpPr txBox="1"/>
              <p:nvPr/>
            </p:nvSpPr>
            <p:spPr>
              <a:xfrm>
                <a:off x="3211183" y="4314256"/>
                <a:ext cx="377026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183" y="4314256"/>
                <a:ext cx="377026" cy="612796"/>
              </a:xfrm>
              <a:prstGeom prst="rect">
                <a:avLst/>
              </a:prstGeom>
              <a:blipFill rotWithShape="1">
                <a:blip r:embed="rId7"/>
                <a:stretch>
                  <a:fillRect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Rectangle 10"/>
              <p:cNvSpPr/>
              <p:nvPr/>
            </p:nvSpPr>
            <p:spPr>
              <a:xfrm>
                <a:off x="5776235" y="2790762"/>
                <a:ext cx="6096000" cy="357367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vi-VN" sz="3200" i="1" u="sng" dirty="0">
                    <a:latin typeface="Times New Roman" pitchFamily="18" charset="0"/>
                    <a:cs typeface="Times New Roman" pitchFamily="18" charset="0"/>
                  </a:rPr>
                  <a:t>Bài giải</a:t>
                </a:r>
                <a:endParaRPr lang="en-US" sz="3200" u="sng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Diện tích trồng cây xanh chiếm số phần là: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(diện tích</a:t>
                </a:r>
                <a:r>
                  <a:rPr lang="vi-VN" sz="32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diện tích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235" y="2790762"/>
                <a:ext cx="6096000" cy="3573671"/>
              </a:xfrm>
              <a:prstGeom prst="rect">
                <a:avLst/>
              </a:prstGeom>
              <a:blipFill rotWithShape="1">
                <a:blip r:embed="rId8"/>
                <a:stretch>
                  <a:fillRect l="-2600" t="-2389" b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5663556" y="2569132"/>
            <a:ext cx="0" cy="3843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0759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064"/>
    </mc:Choice>
    <mc:Fallback>
      <p:transition spd="slow" advTm="4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 animBg="1"/>
      <p:bldP spid="7" grpId="0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5903742" cy="3207434"/>
          </a:xfrm>
        </p:spPr>
        <p:txBody>
          <a:bodyPr/>
          <a:lstStyle/>
          <a:p>
            <a:r>
              <a:rPr lang="en-US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pc="38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ĐẾN ĐÂY</a:t>
            </a:r>
            <a:br>
              <a:rPr lang="en-US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LÀ KẾT THÚC</a:t>
            </a:r>
            <a:br>
              <a:rPr lang="en-US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797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58"/>
    </mc:Choice>
    <mc:Fallback>
      <p:transition spd="slow" advTm="6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536700" y="486509"/>
            <a:ext cx="9144000" cy="2149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? </a:t>
            </a:r>
          </a:p>
        </p:txBody>
      </p:sp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32970058"/>
              </p:ext>
            </p:extLst>
          </p:nvPr>
        </p:nvGraphicFramePr>
        <p:xfrm>
          <a:off x="2584939" y="1104046"/>
          <a:ext cx="358775" cy="914400"/>
        </p:xfrm>
        <a:graphic>
          <a:graphicData uri="http://schemas.openxmlformats.org/presentationml/2006/ole">
            <p:oleObj spid="_x0000_s1274" name="Equation" r:id="rId5" imgW="152334" imgH="393529" progId="">
              <p:embed/>
            </p:oleObj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43066367"/>
              </p:ext>
            </p:extLst>
          </p:nvPr>
        </p:nvGraphicFramePr>
        <p:xfrm>
          <a:off x="5670550" y="486509"/>
          <a:ext cx="438150" cy="914400"/>
        </p:xfrm>
        <a:graphic>
          <a:graphicData uri="http://schemas.openxmlformats.org/presentationml/2006/ole">
            <p:oleObj spid="_x0000_s1275" name="Equation" r:id="rId6" imgW="152334" imgH="393529" progId="">
              <p:embed/>
            </p:oleObj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Rectangle 2"/>
              <p:cNvSpPr/>
              <p:nvPr/>
            </p:nvSpPr>
            <p:spPr>
              <a:xfrm>
                <a:off x="2203937" y="3110277"/>
                <a:ext cx="8476763" cy="2473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Tóm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endPara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vi-V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vi-V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vi-V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vi-VN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:…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937" y="3110277"/>
                <a:ext cx="8476763" cy="2473562"/>
              </a:xfrm>
              <a:prstGeom prst="rect">
                <a:avLst/>
              </a:prstGeom>
              <a:blipFill rotWithShape="1">
                <a:blip r:embed="rId7"/>
                <a:stretch>
                  <a:fillRect l="-1871" t="-344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70605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7312">
        <p:circle/>
      </p:transition>
    </mc:Choice>
    <mc:Fallback>
      <p:transition spd="slow" advTm="273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59710" y="204732"/>
            <a:ext cx="6914076" cy="3650285"/>
          </a:xfrm>
          <a:prstGeom prst="cloudCallout">
            <a:avLst>
              <a:gd name="adj1" fmla="val 65475"/>
              <a:gd name="adj2" fmla="val 39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 biết cửa hàng còn lại bao nhiêu phần của tấn đường chúng ta phải làm phép tính 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TRFA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2569" y="2712850"/>
            <a:ext cx="2268415" cy="16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Cloud Callout 11"/>
              <p:cNvSpPr/>
              <p:nvPr/>
            </p:nvSpPr>
            <p:spPr>
              <a:xfrm>
                <a:off x="1459710" y="204732"/>
                <a:ext cx="6914076" cy="3650286"/>
              </a:xfrm>
              <a:prstGeom prst="cloudCallout">
                <a:avLst>
                  <a:gd name="adj1" fmla="val 65475"/>
                  <a:gd name="adj2" fmla="val 39247"/>
                </a:avLst>
              </a:prstGeom>
              <a:solidFill>
                <a:schemeClr val="accent5">
                  <a:lumMod val="9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36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Làm phép tính trừ:</a:t>
                </a:r>
                <a:endPara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36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36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num>
                      <m:den>
                        <m:r>
                          <a:rPr lang="vi-VN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Cloud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710" y="204732"/>
                <a:ext cx="6914076" cy="3650286"/>
              </a:xfrm>
              <a:prstGeom prst="cloudCallout">
                <a:avLst>
                  <a:gd name="adj1" fmla="val 65475"/>
                  <a:gd name="adj2" fmla="val 39247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Cloud Callout 14"/>
              <p:cNvSpPr/>
              <p:nvPr/>
            </p:nvSpPr>
            <p:spPr>
              <a:xfrm>
                <a:off x="1459710" y="204731"/>
                <a:ext cx="6914076" cy="3650286"/>
              </a:xfrm>
              <a:prstGeom prst="cloudCallout">
                <a:avLst>
                  <a:gd name="adj1" fmla="val 65475"/>
                  <a:gd name="adj2" fmla="val 39247"/>
                </a:avLst>
              </a:prstGeom>
              <a:solidFill>
                <a:schemeClr val="accent5">
                  <a:lumMod val="9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Hãy tìm cách thực hiện </a:t>
                </a:r>
                <a:r>
                  <a:rPr lang="vi-VN" sz="32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vi-VN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trừ 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vi-VN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vi-VN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5" name="Cloud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710" y="204731"/>
                <a:ext cx="6914076" cy="3650286"/>
              </a:xfrm>
              <a:prstGeom prst="cloudCallout">
                <a:avLst>
                  <a:gd name="adj1" fmla="val 65475"/>
                  <a:gd name="adj2" fmla="val 39247"/>
                </a:avLst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loud Callout 15"/>
          <p:cNvSpPr/>
          <p:nvPr/>
        </p:nvSpPr>
        <p:spPr>
          <a:xfrm>
            <a:off x="1478200" y="204731"/>
            <a:ext cx="6914076" cy="3650286"/>
          </a:xfrm>
          <a:prstGeom prst="cloudCallout">
            <a:avLst>
              <a:gd name="adj1" fmla="val 65475"/>
              <a:gd name="adj2" fmla="val 39247"/>
            </a:avLst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 quy đồng mẫu số hai phân số rồi thực hiện phép trừ.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22566590"/>
      </p:ext>
    </p:extLst>
  </p:cSld>
  <p:clrMapOvr>
    <a:masterClrMapping/>
  </p:clrMapOvr>
  <p:transition spd="slow" advTm="396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2671760" y="812836"/>
                <a:ext cx="5965801" cy="2937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v"/>
                </a:pP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 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 smtClean="0"/>
              </a:p>
              <a:p>
                <a:endParaRPr lang="en-US" sz="3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 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760" y="812836"/>
                <a:ext cx="5965801" cy="2937599"/>
              </a:xfrm>
              <a:prstGeom prst="rect">
                <a:avLst/>
              </a:prstGeom>
              <a:blipFill rotWithShape="1">
                <a:blip r:embed="rId4"/>
                <a:stretch>
                  <a:fillRect l="-2554" t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Rectangle 6"/>
              <p:cNvSpPr/>
              <p:nvPr/>
            </p:nvSpPr>
            <p:spPr>
              <a:xfrm>
                <a:off x="2746235" y="4174759"/>
                <a:ext cx="6096000" cy="15099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57200" indent="-457200">
                  <a:buFont typeface="Wingdings" pitchFamily="2" charset="2"/>
                  <a:buChar char="v"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rừ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/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235" y="4174759"/>
                <a:ext cx="6096000" cy="1509965"/>
              </a:xfrm>
              <a:prstGeom prst="rect">
                <a:avLst/>
              </a:prstGeom>
              <a:blipFill rotWithShape="1">
                <a:blip r:embed="rId5"/>
                <a:stretch>
                  <a:fillRect l="-2200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9642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730"/>
    </mc:Choice>
    <mc:Fallback>
      <p:transition spd="slow" advTm="4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536700" y="486509"/>
            <a:ext cx="9144000" cy="2149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? </a:t>
            </a:r>
          </a:p>
        </p:txBody>
      </p:sp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55926256"/>
              </p:ext>
            </p:extLst>
          </p:nvPr>
        </p:nvGraphicFramePr>
        <p:xfrm>
          <a:off x="2584939" y="1104046"/>
          <a:ext cx="358775" cy="914400"/>
        </p:xfrm>
        <a:graphic>
          <a:graphicData uri="http://schemas.openxmlformats.org/presentationml/2006/ole">
            <p:oleObj spid="_x0000_s3096" name="Equation" r:id="rId5" imgW="152334" imgH="393529" progId="">
              <p:embed/>
            </p:oleObj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17736941"/>
              </p:ext>
            </p:extLst>
          </p:nvPr>
        </p:nvGraphicFramePr>
        <p:xfrm>
          <a:off x="5670550" y="486509"/>
          <a:ext cx="438150" cy="914400"/>
        </p:xfrm>
        <a:graphic>
          <a:graphicData uri="http://schemas.openxmlformats.org/presentationml/2006/ole">
            <p:oleObj spid="_x0000_s3097" name="Equation" r:id="rId6" imgW="152334" imgH="393529" progId="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2203937" y="3110277"/>
            <a:ext cx="84767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algn="just"/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Rectangle 5"/>
              <p:cNvSpPr/>
              <p:nvPr/>
            </p:nvSpPr>
            <p:spPr>
              <a:xfrm>
                <a:off x="2363058" y="4125009"/>
                <a:ext cx="6096000" cy="10175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58" y="4125009"/>
                <a:ext cx="6096000" cy="101752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7402273" y="4193987"/>
            <a:ext cx="2224678" cy="87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Rectangle 7"/>
              <p:cNvSpPr/>
              <p:nvPr/>
            </p:nvSpPr>
            <p:spPr>
              <a:xfrm>
                <a:off x="6273194" y="5332999"/>
                <a:ext cx="841709" cy="1017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194" y="5332999"/>
                <a:ext cx="841709" cy="101752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997325" y="5401977"/>
            <a:ext cx="2224678" cy="879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197750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31844">
        <p:circle/>
      </p:transition>
    </mc:Choice>
    <mc:Fallback>
      <p:transition spd="slow" advTm="318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2443162" y="808893"/>
            <a:ext cx="78438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Vậy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khác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mẫu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altLang="en-US" sz="3600" b="1" dirty="0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2631280" y="2880575"/>
            <a:ext cx="7467600" cy="242835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929" y="808893"/>
            <a:ext cx="1833859" cy="14771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07138316"/>
      </p:ext>
    </p:extLst>
  </p:cSld>
  <p:clrMapOvr>
    <a:masterClrMapping/>
  </p:clrMapOvr>
  <p:transition spd="slow" advTm="233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172" grpId="0"/>
      <p:bldP spid="71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270" y="2334289"/>
            <a:ext cx="869558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115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616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57"/>
    </mc:Choice>
    <mc:Fallback>
      <p:transition spd="slow" advTm="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1805353" y="756139"/>
                <a:ext cx="8721969" cy="4612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1: </a:t>
                </a:r>
                <a:r>
                  <a:rPr lang="en-US" sz="4000" b="1" u="sng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4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            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</a:p>
              <a:p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8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          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4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353" y="756139"/>
                <a:ext cx="8721969" cy="4612801"/>
              </a:xfrm>
              <a:prstGeom prst="rect">
                <a:avLst/>
              </a:prstGeom>
              <a:blipFill rotWithShape="1">
                <a:blip r:embed="rId4"/>
                <a:stretch>
                  <a:fillRect l="-3145" t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12156806"/>
      </p:ext>
    </p:extLst>
  </p:cSld>
  <p:clrMapOvr>
    <a:masterClrMapping/>
  </p:clrMapOvr>
  <p:transition spd="slow" advTm="314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Rectangle 1"/>
              <p:cNvSpPr/>
              <p:nvPr/>
            </p:nvSpPr>
            <p:spPr>
              <a:xfrm>
                <a:off x="2051538" y="1330570"/>
                <a:ext cx="8534400" cy="1107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vi-VN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538" y="1330570"/>
                <a:ext cx="8534400" cy="1107932"/>
              </a:xfrm>
              <a:prstGeom prst="rect">
                <a:avLst/>
              </a:prstGeom>
              <a:blipFill rotWithShape="1">
                <a:blip r:embed="rId5"/>
                <a:stretch>
                  <a:fillRect l="-257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447033" y="501134"/>
            <a:ext cx="2296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Rectangle 4"/>
              <p:cNvSpPr/>
              <p:nvPr/>
            </p:nvSpPr>
            <p:spPr>
              <a:xfrm>
                <a:off x="2051538" y="2926185"/>
                <a:ext cx="5379293" cy="975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4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r>
                  <a:rPr lang="en-US" sz="4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40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−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538" y="2926185"/>
                <a:ext cx="5379293" cy="975780"/>
              </a:xfrm>
              <a:prstGeom prst="rect">
                <a:avLst/>
              </a:prstGeom>
              <a:blipFill rotWithShape="1">
                <a:blip r:embed="rId6"/>
                <a:stretch>
                  <a:fillRect r="-5669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125568" y="4365508"/>
            <a:ext cx="8534400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0087" y="5541165"/>
            <a:ext cx="8534400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57699368"/>
              </p:ext>
            </p:extLst>
          </p:nvPr>
        </p:nvGraphicFramePr>
        <p:xfrm>
          <a:off x="2908673" y="4241076"/>
          <a:ext cx="4362983" cy="1056977"/>
        </p:xfrm>
        <a:graphic>
          <a:graphicData uri="http://schemas.openxmlformats.org/presentationml/2006/ole">
            <p:oleObj spid="_x0000_s2077" name="Equation" r:id="rId7" imgW="1371600" imgH="393700" progId="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93497633"/>
              </p:ext>
            </p:extLst>
          </p:nvPr>
        </p:nvGraphicFramePr>
        <p:xfrm>
          <a:off x="2954338" y="5549900"/>
          <a:ext cx="4413250" cy="1033463"/>
        </p:xfrm>
        <a:graphic>
          <a:graphicData uri="http://schemas.openxmlformats.org/presentationml/2006/ole">
            <p:oleObj spid="_x0000_s2078" name="Equation" r:id="rId8" imgW="1307880" imgH="393480" progId="">
              <p:embed/>
            </p:oleObj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328575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196">
        <p14:honeycomb/>
      </p:transition>
    </mc:Choice>
    <mc:Fallback>
      <p:transition spd="slow" advTm="58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4.7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9|15.4|22.6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310</Words>
  <Application>Microsoft Office PowerPoint</Application>
  <PresentationFormat>Custom</PresentationFormat>
  <Paragraphs>65</Paragraphs>
  <Slides>14</Slides>
  <Notes>0</Notes>
  <HiddenSlides>0</HiddenSlides>
  <MMClips>14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 BÀI HỌC ĐẾN ĐÂY  LÀ KẾT THÚC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PC</cp:lastModifiedBy>
  <cp:revision>102</cp:revision>
  <dcterms:created xsi:type="dcterms:W3CDTF">2018-01-15T17:30:40Z</dcterms:created>
  <dcterms:modified xsi:type="dcterms:W3CDTF">2021-02-19T04:30:51Z</dcterms:modified>
</cp:coreProperties>
</file>